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87" r:id="rId4"/>
    <p:sldId id="261" r:id="rId5"/>
    <p:sldId id="262" r:id="rId6"/>
    <p:sldId id="263" r:id="rId7"/>
    <p:sldId id="260" r:id="rId8"/>
    <p:sldId id="265" r:id="rId9"/>
    <p:sldId id="289" r:id="rId10"/>
    <p:sldId id="294" r:id="rId11"/>
    <p:sldId id="292" r:id="rId12"/>
    <p:sldId id="295" r:id="rId13"/>
    <p:sldId id="266" r:id="rId14"/>
    <p:sldId id="264" r:id="rId15"/>
    <p:sldId id="267" r:id="rId16"/>
    <p:sldId id="269" r:id="rId17"/>
    <p:sldId id="270" r:id="rId18"/>
    <p:sldId id="268" r:id="rId19"/>
    <p:sldId id="271" r:id="rId20"/>
    <p:sldId id="272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17708A-3816-4AF1-989A-341D116D92E3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FA4D1-F66D-4E4A-AA71-1BEE04634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659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C17C5980-8594-4650-8F13-9BB6564B998A}" type="slidenum">
              <a:rPr lang="ru-RU" altLang="ru-RU">
                <a:latin typeface="Times New Roman" pitchFamily="18" charset="0"/>
                <a:cs typeface="Times New Roman" pitchFamily="18" charset="0"/>
              </a:rPr>
              <a:pPr eaLnBrk="1" hangingPunct="1"/>
              <a:t>9</a:t>
            </a:fld>
            <a:endParaRPr lang="ru-RU" alt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21593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8193"/>
            <a:ext cx="93965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Нормативное обеспечение образовательного процесса </a:t>
            </a:r>
            <a:endParaRPr lang="ru-RU" sz="4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социально-педагогической </a:t>
            </a:r>
            <a:r>
              <a:rPr lang="ru-RU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15858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3528" y="967450"/>
            <a:ext cx="8532440" cy="5472608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 прописано право ребенка на качественное инклюзивное образование по адаптированным программам. Школы, которые будут вводить инклюзивные программы,  обязаны создать детям с ограниченными возможностями здоровья условия для получения качественного образования без дискриминации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Введено понятие «безопасность школьной среды», что упрощает предъявление претензий к школе по  причине несчастного  случая с обучающимся.</a:t>
            </a:r>
          </a:p>
        </p:txBody>
      </p:sp>
    </p:spTree>
    <p:extLst>
      <p:ext uri="{BB962C8B-B14F-4D97-AF65-F5344CB8AC3E}">
        <p14:creationId xmlns:p14="http://schemas.microsoft.com/office/powerpoint/2010/main" val="124982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3528" y="967450"/>
            <a:ext cx="8532440" cy="5472608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Даны  понятия сетевого и электронного обучения, которые  могут быть использованы на всех уровнях образования.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 будут действительны на протяжении 4 лет.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законе закреплен принцип светского характера образования в государственной школе и практика преподавания ОРКСЭ. Религиозные организации получили право проверять программу курса на соответствие вероучению, а также рекомендовать для работы в школах своих педагогов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46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3528" y="967450"/>
            <a:ext cx="8532440" cy="5472608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статьи посвящены статусу учителя и руководителя. Также более подробно регламентированы права, обязанности и ответственность педагогов. Что касается оплаты труда учителей, то согласно закону она не может быть ниже уровня средней зарплаты в соответствующем регионе. Курсовую переподготовку учитель обязан проходить через каждые 3 года, а не раз в 5 лет.</a:t>
            </a:r>
          </a:p>
        </p:txBody>
      </p:sp>
    </p:spTree>
    <p:extLst>
      <p:ext uri="{BB962C8B-B14F-4D97-AF65-F5344CB8AC3E}">
        <p14:creationId xmlns:p14="http://schemas.microsoft.com/office/powerpoint/2010/main" val="250870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5256" y="1264624"/>
            <a:ext cx="8532440" cy="5332727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стратегия действий в интересах детей на 2012 - 2017 годы (Указ Президента Российской Федерации №761 от 01.06.2012</a:t>
            </a:r>
            <a:r>
              <a:rPr lang="ru-RU" alt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endParaRPr lang="ru-RU" alt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altLang="ru-RU" sz="2800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Национальной стратегии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just">
              <a:defRPr/>
            </a:pP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основные направления и задачи государственной политики в интересах детей и ключевые механизмы ее реализации, базирующиеся на общепризнанных принципах и нормах международного </a:t>
            </a:r>
            <a:r>
              <a:rPr lang="ru-RU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</a:t>
            </a:r>
          </a:p>
          <a:p>
            <a:pPr algn="just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3324" y="1556792"/>
            <a:ext cx="7632848" cy="319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endParaRPr lang="ru-RU" altLang="ru-RU" b="1" i="1" dirty="0"/>
          </a:p>
        </p:txBody>
      </p:sp>
    </p:spTree>
    <p:extLst>
      <p:ext uri="{BB962C8B-B14F-4D97-AF65-F5344CB8AC3E}">
        <p14:creationId xmlns:p14="http://schemas.microsoft.com/office/powerpoint/2010/main" val="212593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620688"/>
            <a:ext cx="8820472" cy="5396465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609600" indent="-609600" algn="ctr">
              <a:lnSpc>
                <a:spcPct val="80000"/>
              </a:lnSpc>
              <a:defRPr/>
            </a:pPr>
            <a:r>
              <a:rPr lang="ru-RU" altLang="ru-RU" sz="2000" b="1" i="1" smtClean="0">
                <a:latin typeface="Times New Roman" pitchFamily="18" charset="0"/>
                <a:cs typeface="Times New Roman" panose="02020603050405020304" pitchFamily="18" charset="0"/>
              </a:rPr>
              <a:t>Основные направления</a:t>
            </a:r>
            <a:endParaRPr lang="ru-RU" altLang="ru-RU" sz="2000" b="1" i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lnSpc>
                <a:spcPct val="80000"/>
              </a:lnSpc>
              <a:defRPr/>
            </a:pPr>
            <a:endParaRPr lang="ru-RU" altLang="ru-RU" sz="2000" b="1" i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lnSpc>
                <a:spcPct val="80000"/>
              </a:lnSpc>
              <a:defRPr/>
            </a:pPr>
            <a:r>
              <a:rPr lang="ru-RU" altLang="ru-RU" sz="2000" b="1" i="1" dirty="0" smtClean="0">
                <a:latin typeface="Times New Roman" pitchFamily="18" charset="0"/>
                <a:cs typeface="Times New Roman" panose="02020603050405020304" pitchFamily="18" charset="0"/>
              </a:rPr>
              <a:t>СЕМЕЙНАЯ </a:t>
            </a: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ПОЛИТИКА ДЕТСТВОСБЕРЕЖЕНИЯ</a:t>
            </a:r>
          </a:p>
          <a:p>
            <a:pPr marL="609600" indent="-609600" algn="ctr">
              <a:lnSpc>
                <a:spcPct val="80000"/>
              </a:lnSpc>
              <a:defRPr/>
            </a:pPr>
            <a:endParaRPr lang="ru-RU" altLang="ru-RU" sz="2000" b="1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ДОСТУПНОСТЬ КАЧЕСТВЕННОГО ОБУЧЕНИЯ И ВОСПИТАНИЯ, КУЛЬТУРНОЕ РАЗВИТИЕ И ИНФОРМАЦИОННАЯ БЕЗОПАСНОСТЬ ДЕТЕЙ</a:t>
            </a:r>
          </a:p>
          <a:p>
            <a:pPr marL="609600" indent="-609600" algn="ctr">
              <a:lnSpc>
                <a:spcPct val="80000"/>
              </a:lnSpc>
              <a:defRPr/>
            </a:pPr>
            <a:endParaRPr lang="ru-RU" altLang="ru-RU" sz="2000" b="1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ЗДРАВООХРАНЕНИЕ, ДРУЖЕСТВЕННОЕ К ДЕТЯМ, И ЗДОРОВЫЙ ОБРАЗ ЖИЗНИ </a:t>
            </a:r>
          </a:p>
          <a:p>
            <a:pPr marL="609600" indent="-609600" algn="ctr">
              <a:lnSpc>
                <a:spcPct val="80000"/>
              </a:lnSpc>
              <a:defRPr/>
            </a:pPr>
            <a:endParaRPr lang="ru-RU" altLang="ru-RU" sz="2000" b="1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РАВНЫЕ ВОЗМОЖНОСТИ ДЛЯ ДЕТЕЙ, НУЖДАЮЩИХСЯ В ОСОБОЙ ЗАБОТЕ ГОСУДАРСТВА </a:t>
            </a:r>
          </a:p>
          <a:p>
            <a:pPr marL="609600" indent="-609600" algn="ctr">
              <a:lnSpc>
                <a:spcPct val="80000"/>
              </a:lnSpc>
              <a:defRPr/>
            </a:pPr>
            <a:endParaRPr lang="ru-RU" altLang="ru-RU" sz="2000" b="1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СОЗДАНИЕ СИСТЕМЫ ЗАЩИТЫ И ОБЕСПЕЧЕНИЯ ПРАВ И ИНТЕРЕСОВ ДЕТЕЙ И ДРУЖЕСТВЕННОГО К РЕБЕНКУ ПРАВОСУДИЯ</a:t>
            </a:r>
          </a:p>
          <a:p>
            <a:pPr marL="609600" indent="-609600" algn="ctr">
              <a:lnSpc>
                <a:spcPct val="80000"/>
              </a:lnSpc>
              <a:defRPr/>
            </a:pPr>
            <a:endParaRPr lang="ru-RU" altLang="ru-RU" sz="2000" b="1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609600" indent="-609600" algn="ctr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ДЕТИ - УЧАСТНИКИ РЕАЛИЗАЦИИ НАЦИОНАЛЬНОЙ СТРАТЕГИИ</a:t>
            </a:r>
          </a:p>
          <a:p>
            <a:pPr marL="609600" indent="-609600" algn="ctr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МЕХАНИЗМ РЕАЛИЗАЦИИ НАЦИОНАЛЬНОЙ СТРАТЕГИИ</a:t>
            </a:r>
          </a:p>
          <a:p>
            <a:pPr>
              <a:lnSpc>
                <a:spcPct val="80000"/>
              </a:lnSpc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9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332656"/>
            <a:ext cx="8532440" cy="6048672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1316" y="725502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2800" b="1" i="1" dirty="0">
                <a:latin typeface="Times New Roman" pitchFamily="18" charset="0"/>
              </a:rPr>
              <a:t>Национальная стратегия </a:t>
            </a:r>
            <a:r>
              <a:rPr lang="ru-RU" altLang="ru-RU" sz="2800" b="1" i="1" dirty="0" smtClean="0">
                <a:latin typeface="Times New Roman" pitchFamily="18" charset="0"/>
              </a:rPr>
              <a:t>разработана </a:t>
            </a:r>
            <a:r>
              <a:rPr lang="ru-RU" altLang="ru-RU" sz="2800" b="1" i="1" dirty="0">
                <a:latin typeface="Times New Roman" pitchFamily="18" charset="0"/>
              </a:rPr>
              <a:t>на период до 2017 года </a:t>
            </a:r>
            <a:r>
              <a:rPr lang="ru-RU" altLang="ru-RU" sz="2800" b="1" i="1" dirty="0" smtClean="0">
                <a:latin typeface="Times New Roman" pitchFamily="18" charset="0"/>
              </a:rPr>
              <a:t>и </a:t>
            </a:r>
            <a:r>
              <a:rPr lang="ru-RU" altLang="ru-RU" sz="2800" b="1" i="1" dirty="0">
                <a:latin typeface="Times New Roman" pitchFamily="18" charset="0"/>
              </a:rPr>
              <a:t>призвана обеспечить </a:t>
            </a:r>
            <a:r>
              <a:rPr lang="ru-RU" altLang="ru-RU" sz="2800" b="1" i="1" dirty="0" smtClean="0">
                <a:latin typeface="Times New Roman" pitchFamily="18" charset="0"/>
              </a:rPr>
              <a:t>достижение существующих </a:t>
            </a:r>
            <a:r>
              <a:rPr lang="ru-RU" altLang="ru-RU" sz="2800" b="1" i="1" dirty="0">
                <a:latin typeface="Times New Roman" pitchFamily="18" charset="0"/>
              </a:rPr>
              <a:t>международных </a:t>
            </a:r>
            <a:r>
              <a:rPr lang="ru-RU" altLang="ru-RU" sz="2800" b="1" i="1" dirty="0" smtClean="0">
                <a:latin typeface="Times New Roman" pitchFamily="18" charset="0"/>
              </a:rPr>
              <a:t>стандартов в </a:t>
            </a:r>
            <a:r>
              <a:rPr lang="ru-RU" altLang="ru-RU" sz="2800" b="1" i="1" dirty="0">
                <a:latin typeface="Times New Roman" pitchFamily="18" charset="0"/>
              </a:rPr>
              <a:t>области прав ребенка, </a:t>
            </a:r>
            <a:r>
              <a:rPr lang="ru-RU" altLang="ru-RU" sz="2800" b="1" i="1" dirty="0" smtClean="0">
                <a:latin typeface="Times New Roman" pitchFamily="18" charset="0"/>
              </a:rPr>
              <a:t>формирование </a:t>
            </a:r>
            <a:r>
              <a:rPr lang="ru-RU" altLang="ru-RU" sz="2800" b="1" i="1" dirty="0">
                <a:latin typeface="Times New Roman" pitchFamily="18" charset="0"/>
              </a:rPr>
              <a:t>единого подхода органов </a:t>
            </a:r>
            <a:r>
              <a:rPr lang="ru-RU" altLang="ru-RU" sz="2800" b="1" i="1" dirty="0" smtClean="0">
                <a:latin typeface="Times New Roman" pitchFamily="18" charset="0"/>
              </a:rPr>
              <a:t>государственной власти </a:t>
            </a:r>
            <a:r>
              <a:rPr lang="ru-RU" altLang="ru-RU" sz="2800" b="1" i="1" dirty="0">
                <a:latin typeface="Times New Roman" pitchFamily="18" charset="0"/>
              </a:rPr>
              <a:t>Российской Федерации, </a:t>
            </a:r>
            <a:r>
              <a:rPr lang="ru-RU" altLang="ru-RU" sz="2800" b="1" i="1" dirty="0" smtClean="0">
                <a:latin typeface="Times New Roman" pitchFamily="18" charset="0"/>
              </a:rPr>
              <a:t>органов </a:t>
            </a:r>
            <a:r>
              <a:rPr lang="ru-RU" altLang="ru-RU" sz="2800" b="1" i="1" dirty="0">
                <a:latin typeface="Times New Roman" pitchFamily="18" charset="0"/>
              </a:rPr>
              <a:t>местного самоуправления, </a:t>
            </a:r>
            <a:r>
              <a:rPr lang="ru-RU" altLang="ru-RU" sz="2800" b="1" i="1" dirty="0" smtClean="0">
                <a:latin typeface="Times New Roman" pitchFamily="18" charset="0"/>
              </a:rPr>
              <a:t>институтов </a:t>
            </a:r>
            <a:r>
              <a:rPr lang="ru-RU" altLang="ru-RU" sz="2800" b="1" i="1" dirty="0">
                <a:latin typeface="Times New Roman" pitchFamily="18" charset="0"/>
              </a:rPr>
              <a:t>гражданского общества и граждан </a:t>
            </a:r>
            <a:r>
              <a:rPr lang="ru-RU" altLang="ru-RU" sz="2800" b="1" i="1" dirty="0" smtClean="0">
                <a:latin typeface="Times New Roman" pitchFamily="18" charset="0"/>
              </a:rPr>
              <a:t>к </a:t>
            </a:r>
            <a:r>
              <a:rPr lang="ru-RU" altLang="ru-RU" sz="2800" b="1" i="1" dirty="0">
                <a:latin typeface="Times New Roman" pitchFamily="18" charset="0"/>
              </a:rPr>
              <a:t>определению целей, задач, </a:t>
            </a:r>
            <a:r>
              <a:rPr lang="ru-RU" altLang="ru-RU" sz="2800" b="1" i="1" dirty="0" smtClean="0">
                <a:latin typeface="Times New Roman" pitchFamily="18" charset="0"/>
              </a:rPr>
              <a:t>направлений </a:t>
            </a:r>
            <a:r>
              <a:rPr lang="ru-RU" altLang="ru-RU" sz="2800" b="1" i="1" dirty="0">
                <a:latin typeface="Times New Roman" pitchFamily="18" charset="0"/>
              </a:rPr>
              <a:t>деятельности и первоочередных мер </a:t>
            </a:r>
            <a:r>
              <a:rPr lang="ru-RU" altLang="ru-RU" sz="2800" b="1" i="1" dirty="0" smtClean="0">
                <a:latin typeface="Times New Roman" pitchFamily="18" charset="0"/>
              </a:rPr>
              <a:t>по </a:t>
            </a:r>
            <a:r>
              <a:rPr lang="ru-RU" altLang="ru-RU" sz="2800" b="1" i="1" dirty="0">
                <a:latin typeface="Times New Roman" pitchFamily="18" charset="0"/>
              </a:rPr>
              <a:t>решению наиболее актуальных проблем детства.</a:t>
            </a:r>
          </a:p>
        </p:txBody>
      </p:sp>
    </p:spTree>
    <p:extLst>
      <p:ext uri="{BB962C8B-B14F-4D97-AF65-F5344CB8AC3E}">
        <p14:creationId xmlns:p14="http://schemas.microsoft.com/office/powerpoint/2010/main" val="392566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264625"/>
            <a:ext cx="8532440" cy="4752528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4000" b="1" i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принципы Национальной </a:t>
            </a:r>
            <a:r>
              <a:rPr lang="ru-RU" altLang="ru-RU" sz="40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</a:t>
            </a:r>
          </a:p>
          <a:p>
            <a:pPr algn="ctr"/>
            <a:endParaRPr lang="ru-RU" altLang="ru-RU" sz="4000" b="1" i="1" dirty="0" smtClean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alt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-Реализация основополагающего права каждого ребенка жить и воспитываться в семье. 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прав каждого ребенка. 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реализация потенциала </a:t>
            </a:r>
            <a:r>
              <a:rPr lang="ru-RU" alt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ребенка</a:t>
            </a:r>
            <a:endParaRPr lang="ru-RU" altLang="ru-RU" sz="3200" b="1" i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altLang="ru-RU" b="1" i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945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764704"/>
            <a:ext cx="8532440" cy="5252449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defRPr/>
            </a:pPr>
            <a:r>
              <a:rPr lang="ru-RU" alt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-Сбережение здоровья каждого ребенка. </a:t>
            </a:r>
          </a:p>
          <a:p>
            <a:pPr>
              <a:lnSpc>
                <a:spcPct val="90000"/>
              </a:lnSpc>
              <a:defRPr/>
            </a:pPr>
            <a:endParaRPr lang="ru-RU" alt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alt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внутренних ресурсов семьи, удовлетворение потребностей ребенка и реализуемые при поддержке государства</a:t>
            </a:r>
            <a:r>
              <a:rPr lang="ru-RU" alt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alt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-Особое и достаточное внимание детям, относящимся к уязвимым категориям. </a:t>
            </a:r>
          </a:p>
          <a:p>
            <a:pPr>
              <a:lnSpc>
                <a:spcPct val="90000"/>
              </a:lnSpc>
              <a:defRPr/>
            </a:pPr>
            <a:endParaRPr lang="ru-RU" alt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alt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-Качественная подготовка и регулярное повышение квалификации кадров во всех отраслях, так или иначе связанных с работой с детьми и их семьями</a:t>
            </a:r>
            <a:r>
              <a:rPr lang="ru-RU" alt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6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484783"/>
            <a:ext cx="8532440" cy="4176465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800" b="1" i="1" dirty="0">
                <a:latin typeface="Times New Roman" pitchFamily="18" charset="0"/>
                <a:cs typeface="Times New Roman" panose="02020603050405020304" pitchFamily="18" charset="0"/>
              </a:rPr>
              <a:t>ФЕДЕРАЛЬНЫЙ ЗАКОН </a:t>
            </a:r>
            <a:br>
              <a:rPr lang="ru-RU" altLang="ru-RU" sz="2800" b="1" i="1" dirty="0"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800" b="1" i="1" dirty="0">
                <a:latin typeface="Times New Roman" pitchFamily="18" charset="0"/>
                <a:cs typeface="Times New Roman" panose="02020603050405020304" pitchFamily="18" charset="0"/>
              </a:rPr>
              <a:t>от 24.06.99 N 120-ФЗ «Об основах системы профилактики безнадзорности и правонарушений несовершеннолетних</a:t>
            </a:r>
            <a:r>
              <a:rPr lang="ru-RU" altLang="ru-RU" sz="2800" b="1" i="1" dirty="0" smtClean="0">
                <a:latin typeface="Times New Roman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altLang="ru-RU" sz="2800" b="1" i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ред. от 07.05.2013 с изменениями,  вступившими в силу с 08.05.2013)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86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548680"/>
            <a:ext cx="8532440" cy="5760640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Общеобразовательные учреждения…</a:t>
            </a:r>
          </a:p>
          <a:p>
            <a:pPr algn="just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1) оказывают социально психологическую и педагогическую помощь несовершеннолетним с ограниченными возможностями здоровья и (или) отклонениями в поведении либо несовершеннолетним, имеющим проблемы в обучении; </a:t>
            </a:r>
          </a:p>
          <a:p>
            <a:pPr algn="just">
              <a:lnSpc>
                <a:spcPct val="80000"/>
              </a:lnSpc>
              <a:defRPr/>
            </a:pPr>
            <a:endParaRPr lang="ru-RU" altLang="ru-RU" sz="2000" b="1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2) выявляют несовершеннолетних, находящихся в социально опасном положении, а также не посещающих или систематически пропускающих по неуважительным причинам занятия в образовательных учреждениях, принимают меры по их воспитанию и получению ими общего образования; </a:t>
            </a:r>
          </a:p>
          <a:p>
            <a:pPr algn="just">
              <a:lnSpc>
                <a:spcPct val="80000"/>
              </a:lnSpc>
              <a:defRPr/>
            </a:pPr>
            <a:endParaRPr lang="ru-RU" altLang="ru-RU" sz="2000" b="1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3) выявляют семьи, находящиеся в социально опасном положении, и оказывают им помощь в обучении и воспитании детей;  </a:t>
            </a:r>
          </a:p>
          <a:p>
            <a:pPr algn="just">
              <a:lnSpc>
                <a:spcPct val="80000"/>
              </a:lnSpc>
              <a:defRPr/>
            </a:pPr>
            <a:endParaRPr lang="ru-RU" altLang="ru-RU" sz="2000" b="1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4) обеспечивают организацию в образовательных учреждениях общедоступных спортивных секций, технических и иных кружков, клубов и привлечение к участию в них несовершеннолетних; </a:t>
            </a:r>
          </a:p>
          <a:p>
            <a:pPr algn="just">
              <a:lnSpc>
                <a:spcPct val="80000"/>
              </a:lnSpc>
              <a:defRPr/>
            </a:pPr>
            <a:endParaRPr lang="ru-RU" altLang="ru-RU" sz="2000" b="1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ru-RU" altLang="ru-RU" sz="2000" b="1" i="1" dirty="0">
                <a:latin typeface="Times New Roman" pitchFamily="18" charset="0"/>
                <a:cs typeface="Times New Roman" panose="02020603050405020304" pitchFamily="18" charset="0"/>
              </a:rPr>
              <a:t>5) осуществляют меры по реализации программ и методик, направленных на формирование законопослушного поведения несовершеннолетних.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73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1520" y="260648"/>
            <a:ext cx="8532440" cy="6408712"/>
          </a:xfrm>
          <a:prstGeom prst="roundRect">
            <a:avLst>
              <a:gd name="adj" fmla="val 6172"/>
            </a:avLst>
          </a:prstGeom>
          <a:solidFill>
            <a:schemeClr val="lt1">
              <a:alpha val="65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Социально-педагогическая деятельность в нашей стране имеет четко определенные нормативно-правовые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на уровнях: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международном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федеральном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региональном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школьном</a:t>
            </a:r>
          </a:p>
          <a:p>
            <a:pPr algn="ctr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международным документам, связанным с проблемами защиты прав детей, относятся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28525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948" y="630989"/>
            <a:ext cx="8229600" cy="601980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827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98703" y="764704"/>
            <a:ext cx="8532440" cy="5283561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 b="1" dirty="0" smtClean="0">
                <a:latin typeface="Times New Roman" panose="02020603050405020304" pitchFamily="18" charset="0"/>
                <a:cs typeface="Times New Roman" pitchFamily="18" charset="0"/>
              </a:rPr>
              <a:t>Законы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Российской Федерации: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«Об основных гарантиях прав ребенка РФ»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 24.07.1998 г. № 124-ФЗ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 основах социального обслуживания населения в РФ»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 10.12.1995 года №195-ФЗ;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«О дополнительных гарантиях по социальной защите прав  детей-сирот и детей  и детей, оставшихся без попечения  родителей»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 21.12.1996 года №159-ФЗ;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от 21.11.2011 г. N 323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основах охраны здоровья граждан в Российской Федерации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Гражданский, Семейный, Жилищный, Трудовой кодексы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1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264625"/>
            <a:ext cx="8532440" cy="4752528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прав человека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10.12.1948 г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Рекомендованный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 стран-членов ООН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 Декларации является первым глобальным определением прав, которыми обладают все люди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16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764705"/>
            <a:ext cx="8532440" cy="5688630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ООН о правах ребенка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20.11.1989 г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провозглашает право ребенка на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-жизнь;</a:t>
            </a:r>
            <a:b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-имя, гражданство;</a:t>
            </a:r>
            <a:b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-знать своих родителей и на их заботу;</a:t>
            </a:r>
            <a:b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 свободно выражать взгляды по всем вопросам, затрагивающим его интересы;</a:t>
            </a:r>
            <a:b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 свободу мысли, совести и религии;</a:t>
            </a:r>
            <a:b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-личную жизнь, семейную жизнь, неприкосновенность жилища или тайну корреспонденции, или незаконного посягательства на его честь и репутацию</a:t>
            </a:r>
            <a:b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-образование, отдых и досуг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8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548680"/>
            <a:ext cx="8532440" cy="5904655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Европейская социальная хартия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Совета Европы, закрепляющая ряд социальных прав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1961 году, вступила в силу в 1965 году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в том числе: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-Право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подростков на защиту (в области работы; ст. 7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охрану здоровья (ст. 11)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-Право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социальную и медицинскую помощь (ст. 13)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-Право семьи на социальную, правовую и экономическую защиту (ст. 16)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-Право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матерей и детей на социальную и экономическую защиту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17)</a:t>
            </a: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46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764704"/>
            <a:ext cx="8532440" cy="5252449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принципов толерантности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16.11.1995 г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и социальная норма гражданского общества, проявляющаяся в праве всех индивидов гражданского общества быть различными, обеспечении устойчивой гармонии между различными конфессиями, политическими, этническими и другими социальными группами, уважении к разнообразию различных мировых культур, цивилизаций и народов, готовности к пониманию и сотрудничеству с людьми, различающимися по внешности, языку, убеждениям, обычаям и верованиям.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42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7504" y="980728"/>
            <a:ext cx="8532440" cy="5472608"/>
          </a:xfrm>
          <a:prstGeom prst="roundRect">
            <a:avLst>
              <a:gd name="adj" fmla="val 6172"/>
            </a:avLst>
          </a:prstGeom>
          <a:solidFill>
            <a:schemeClr val="lt1">
              <a:alpha val="6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нормативно-правовые документы Федерального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</a:t>
            </a:r>
          </a:p>
          <a:p>
            <a:pPr>
              <a:lnSpc>
                <a:spcPct val="80000"/>
              </a:lnSpc>
            </a:pP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образовании в Российской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№ 273-ФЗ от 29.12.2012 </a:t>
            </a:r>
            <a:endParaRPr lang="ru-RU" alt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endParaRPr lang="ru-RU" alt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41. Охрана здоровья обучающихся</a:t>
            </a: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43. Обязанности и ответственность обучающихся</a:t>
            </a:r>
          </a:p>
          <a:p>
            <a:pPr marL="609600" indent="-609600" algn="ctr">
              <a:lnSpc>
                <a:spcPct val="8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44. Права, обязанности и ответственность в сфере образования родителей (законных представителей) несовершеннолетних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45. Защита прав обучающихся, родителей (законных представителей) несовершеннолетних обучающихся</a:t>
            </a:r>
          </a:p>
          <a:p>
            <a:pPr marL="609600" indent="-609600" algn="ctr">
              <a:lnSpc>
                <a:spcPct val="8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80. Организация предоставления образования лицам, осужденным к лишению свободы, к принудительным работам, подозреваемым и обвиняемым, содержащимся под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стражей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76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376" y="516689"/>
            <a:ext cx="8229600" cy="624840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526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94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b="1" i="1" smtClean="0"/>
              <a:t>Закон предусматривает</a:t>
            </a:r>
          </a:p>
        </p:txBody>
      </p:sp>
      <p:pic>
        <p:nvPicPr>
          <p:cNvPr id="13315" name="Picture 8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524000"/>
            <a:ext cx="8162925" cy="49530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89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724</Words>
  <Application>Microsoft Office PowerPoint</Application>
  <PresentationFormat>Экран (4:3)</PresentationFormat>
  <Paragraphs>105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Закон предусматривает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Закиров Эдуард</cp:lastModifiedBy>
  <cp:revision>26</cp:revision>
  <dcterms:created xsi:type="dcterms:W3CDTF">2012-08-07T05:11:48Z</dcterms:created>
  <dcterms:modified xsi:type="dcterms:W3CDTF">2021-03-01T09:06:14Z</dcterms:modified>
</cp:coreProperties>
</file>